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78" r:id="rId14"/>
    <p:sldId id="267" r:id="rId15"/>
    <p:sldId id="268" r:id="rId16"/>
    <p:sldId id="269" r:id="rId17"/>
    <p:sldId id="270" r:id="rId18"/>
    <p:sldId id="271" r:id="rId19"/>
    <p:sldId id="272" r:id="rId20"/>
    <p:sldId id="273" r:id="rId21"/>
    <p:sldId id="274" r:id="rId22"/>
    <p:sldId id="275"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48" d="100"/>
          <a:sy n="48" d="100"/>
        </p:scale>
        <p:origin x="-57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5BB279B-E2ED-4413-9813-2BFEBC08A7B0}" type="datetimeFigureOut">
              <a:rPr lang="en-US" smtClean="0"/>
              <a:t>12/18/2014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008F236-3F33-4E0A-90D6-2AA3884D25FE}"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BB279B-E2ED-4413-9813-2BFEBC08A7B0}" type="datetimeFigureOut">
              <a:rPr lang="en-US" smtClean="0"/>
              <a:t>12/18/2014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08F236-3F33-4E0A-90D6-2AA3884D25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BB279B-E2ED-4413-9813-2BFEBC08A7B0}" type="datetimeFigureOut">
              <a:rPr lang="en-US" smtClean="0"/>
              <a:t>12/18/2014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08F236-3F33-4E0A-90D6-2AA3884D25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BB279B-E2ED-4413-9813-2BFEBC08A7B0}" type="datetimeFigureOut">
              <a:rPr lang="en-US" smtClean="0"/>
              <a:t>12/18/2014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08F236-3F33-4E0A-90D6-2AA3884D25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35BB279B-E2ED-4413-9813-2BFEBC08A7B0}" type="datetimeFigureOut">
              <a:rPr lang="en-US" smtClean="0"/>
              <a:t>12/18/2014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008F236-3F33-4E0A-90D6-2AA3884D25FE}"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BB279B-E2ED-4413-9813-2BFEBC08A7B0}" type="datetimeFigureOut">
              <a:rPr lang="en-US" smtClean="0"/>
              <a:t>12/18/2014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008F236-3F33-4E0A-90D6-2AA3884D25FE}"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5BB279B-E2ED-4413-9813-2BFEBC08A7B0}" type="datetimeFigureOut">
              <a:rPr lang="en-US" smtClean="0"/>
              <a:t>12/18/2014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008F236-3F33-4E0A-90D6-2AA3884D25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5BB279B-E2ED-4413-9813-2BFEBC08A7B0}" type="datetimeFigureOut">
              <a:rPr lang="en-US" smtClean="0"/>
              <a:t>12/18/2014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008F236-3F33-4E0A-90D6-2AA3884D25FE}"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5BB279B-E2ED-4413-9813-2BFEBC08A7B0}" type="datetimeFigureOut">
              <a:rPr lang="en-US" smtClean="0"/>
              <a:t>12/18/2014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008F236-3F33-4E0A-90D6-2AA3884D25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35BB279B-E2ED-4413-9813-2BFEBC08A7B0}" type="datetimeFigureOut">
              <a:rPr lang="en-US" smtClean="0"/>
              <a:t>12/18/2014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008F236-3F33-4E0A-90D6-2AA3884D25FE}"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35BB279B-E2ED-4413-9813-2BFEBC08A7B0}" type="datetimeFigureOut">
              <a:rPr lang="en-US" smtClean="0"/>
              <a:t>12/18/2014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008F236-3F33-4E0A-90D6-2AA3884D25FE}"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5BB279B-E2ED-4413-9813-2BFEBC08A7B0}" type="datetimeFigureOut">
              <a:rPr lang="en-US" smtClean="0"/>
              <a:t>12/18/2014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008F236-3F33-4E0A-90D6-2AA3884D25FE}"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8112370" cy="2057400"/>
          </a:xfrm>
        </p:spPr>
        <p:txBody>
          <a:bodyPr>
            <a:normAutofit fontScale="90000"/>
          </a:bodyPr>
          <a:lstStyle/>
          <a:p>
            <a:r>
              <a:rPr lang="mn-MN" sz="3100" dirty="0" smtClean="0"/>
              <a:t/>
            </a:r>
            <a:br>
              <a:rPr lang="mn-MN" sz="3100" dirty="0" smtClean="0"/>
            </a:br>
            <a:r>
              <a:rPr lang="mn-MN" sz="3100" dirty="0"/>
              <a:t/>
            </a:r>
            <a:br>
              <a:rPr lang="mn-MN" sz="3100" dirty="0"/>
            </a:br>
            <a:r>
              <a:rPr lang="mn-MN" sz="3100" dirty="0" smtClean="0"/>
              <a:t/>
            </a:r>
            <a:br>
              <a:rPr lang="mn-MN" sz="3100" dirty="0" smtClean="0"/>
            </a:br>
            <a:r>
              <a:rPr lang="mn-MN" sz="3100" dirty="0"/>
              <a:t/>
            </a:r>
            <a:br>
              <a:rPr lang="mn-MN" sz="3100" dirty="0"/>
            </a:br>
            <a:r>
              <a:rPr lang="mn-MN" sz="3100" dirty="0" smtClean="0"/>
              <a:t/>
            </a:r>
            <a:br>
              <a:rPr lang="mn-MN" sz="3100" dirty="0" smtClean="0"/>
            </a:br>
            <a:r>
              <a:rPr lang="mn-MN" sz="3100" dirty="0"/>
              <a:t/>
            </a:r>
            <a:br>
              <a:rPr lang="mn-MN" sz="3100" dirty="0"/>
            </a:br>
            <a:r>
              <a:rPr lang="mn-MN" sz="3100" dirty="0" smtClean="0"/>
              <a:t/>
            </a:r>
            <a:br>
              <a:rPr lang="mn-MN" sz="3100" dirty="0" smtClean="0"/>
            </a:br>
            <a:r>
              <a:rPr lang="mn-MN" sz="3100" dirty="0"/>
              <a:t/>
            </a:r>
            <a:br>
              <a:rPr lang="mn-MN" sz="3100" dirty="0"/>
            </a:br>
            <a:r>
              <a:rPr lang="mn-MN" sz="3100" dirty="0" smtClean="0"/>
              <a:t/>
            </a:r>
            <a:br>
              <a:rPr lang="mn-MN" sz="3100" dirty="0" smtClean="0"/>
            </a:br>
            <a:r>
              <a:rPr lang="mn-MN" sz="3100" dirty="0"/>
              <a:t/>
            </a:r>
            <a:br>
              <a:rPr lang="mn-MN" sz="3100" dirty="0"/>
            </a:br>
            <a:r>
              <a:rPr lang="mn-MN" sz="3100" dirty="0" smtClean="0"/>
              <a:t/>
            </a:r>
            <a:br>
              <a:rPr lang="mn-MN" sz="3100" dirty="0" smtClean="0"/>
            </a:br>
            <a:r>
              <a:rPr lang="mn-MN" sz="3100" dirty="0"/>
              <a:t/>
            </a:r>
            <a:br>
              <a:rPr lang="mn-MN" sz="3100" dirty="0"/>
            </a:br>
            <a:r>
              <a:rPr lang="mn-MN" sz="3100" dirty="0" smtClean="0"/>
              <a:t/>
            </a:r>
            <a:br>
              <a:rPr lang="mn-MN" sz="3100" dirty="0" smtClean="0"/>
            </a:br>
            <a:r>
              <a:rPr lang="mn-MN" sz="3100" dirty="0"/>
              <a:t/>
            </a:r>
            <a:br>
              <a:rPr lang="mn-MN" sz="3100" dirty="0"/>
            </a:br>
            <a:r>
              <a:rPr lang="mn-MN" sz="3100" dirty="0" smtClean="0"/>
              <a:t/>
            </a:r>
            <a:br>
              <a:rPr lang="mn-MN" sz="3100" dirty="0" smtClean="0"/>
            </a:br>
            <a:r>
              <a:rPr lang="mn-MN" sz="3100" dirty="0"/>
              <a:t/>
            </a:r>
            <a:br>
              <a:rPr lang="mn-MN" sz="3100" dirty="0"/>
            </a:br>
            <a:r>
              <a:rPr lang="mn-MN" sz="3100" dirty="0" smtClean="0"/>
              <a:t>Баян </a:t>
            </a:r>
            <a:r>
              <a:rPr lang="mn-MN" sz="3100" dirty="0"/>
              <a:t>өлгий аймгийн Буянт суманд хийсэн мониторинг судалгааны хүрээнд гаргасан зөвлөмжийн хэрэгжилтэнд хийсэн</a:t>
            </a:r>
            <a:br>
              <a:rPr lang="mn-MN" sz="3100" dirty="0"/>
            </a:br>
            <a:r>
              <a:rPr lang="mn-MN" sz="3100" dirty="0" smtClean="0"/>
              <a:t>иргэний оролцоо ба хяналт  </a:t>
            </a:r>
            <a:r>
              <a:rPr lang="mn-MN" sz="3100" dirty="0"/>
              <a:t>судалгааны тайлан</a:t>
            </a:r>
            <a:r>
              <a:rPr lang="mn-MN" dirty="0"/>
              <a:t/>
            </a:r>
            <a:br>
              <a:rPr lang="mn-MN" dirty="0"/>
            </a:br>
            <a:endParaRPr lang="en-US" dirty="0"/>
          </a:p>
        </p:txBody>
      </p:sp>
      <p:sp>
        <p:nvSpPr>
          <p:cNvPr id="3" name="Subtitle 2"/>
          <p:cNvSpPr>
            <a:spLocks noGrp="1"/>
          </p:cNvSpPr>
          <p:nvPr>
            <p:ph type="subTitle" idx="1"/>
          </p:nvPr>
        </p:nvSpPr>
        <p:spPr/>
        <p:txBody>
          <a:bodyPr/>
          <a:lstStyle/>
          <a:p>
            <a:r>
              <a:rPr lang="mn-MN" dirty="0" smtClean="0"/>
              <a:t>2014 он </a:t>
            </a:r>
            <a:endParaRPr lang="en-US" dirty="0"/>
          </a:p>
        </p:txBody>
      </p:sp>
    </p:spTree>
    <p:extLst>
      <p:ext uri="{BB962C8B-B14F-4D97-AF65-F5344CB8AC3E}">
        <p14:creationId xmlns:p14="http://schemas.microsoft.com/office/powerpoint/2010/main" val="351341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Хоёр : Ярилцлагын арга </a:t>
            </a:r>
            <a:endParaRPr lang="en-US" dirty="0"/>
          </a:p>
        </p:txBody>
      </p:sp>
      <p:sp>
        <p:nvSpPr>
          <p:cNvPr id="3" name="Content Placeholder 2"/>
          <p:cNvSpPr>
            <a:spLocks noGrp="1"/>
          </p:cNvSpPr>
          <p:nvPr>
            <p:ph idx="1"/>
          </p:nvPr>
        </p:nvSpPr>
        <p:spPr/>
        <p:txBody>
          <a:bodyPr>
            <a:normAutofit lnSpcReduction="10000"/>
          </a:bodyPr>
          <a:lstStyle/>
          <a:p>
            <a:pPr marL="0">
              <a:lnSpc>
                <a:spcPct val="115000"/>
              </a:lnSpc>
              <a:spcAft>
                <a:spcPts val="1000"/>
              </a:spcAft>
            </a:pPr>
            <a:r>
              <a:rPr lang="mn-MN" dirty="0">
                <a:latin typeface="Times New Roman"/>
                <a:ea typeface="Calibri"/>
                <a:cs typeface="Times New Roman"/>
              </a:rPr>
              <a:t>Кейс1: - Манайх өмнө гол багаас сургуульд  хүүхдээ сургахаар сумын төвд ирсэн. Газрын даамалд газар хүссэн тухай өргөдөл оруулсан. Хуулийн дагуу шийдвэрлэж өөрийн гэсэн эзэмшилийн газартай, газрын  </a:t>
            </a:r>
            <a:r>
              <a:rPr lang="mn-MN" dirty="0" smtClean="0">
                <a:latin typeface="Times New Roman"/>
                <a:ea typeface="Calibri"/>
                <a:cs typeface="Times New Roman"/>
              </a:rPr>
              <a:t>гэрчилгээтэй </a:t>
            </a:r>
            <a:r>
              <a:rPr lang="mn-MN" dirty="0">
                <a:latin typeface="Times New Roman"/>
                <a:ea typeface="Calibri"/>
                <a:cs typeface="Times New Roman"/>
              </a:rPr>
              <a:t>болсон. Хурдан шуурхай хүнд сурталгүй үйлчилгээ үзүүлсэнд сэтгэл хангалуун байна.иргэн С</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423008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mn-MN" dirty="0"/>
              <a:t>Кейс 2: - Газрын даамал манай багийн хуралд ирж иргэдэд газрын тухай хуулийг сурталчиллаж мөн манай багаас өгсөн иргэдийн өргөдлийн хариуг хэрхэн шийдвэрлэсэнээ танилцуулдаг. Бидэнд мэдээлэл сайн хүргэдэг.\ Хөлцөөт багийн иргэн Т \</a:t>
            </a:r>
            <a:endParaRPr lang="en-US" dirty="0"/>
          </a:p>
        </p:txBody>
      </p:sp>
    </p:spTree>
    <p:extLst>
      <p:ext uri="{BB962C8B-B14F-4D97-AF65-F5344CB8AC3E}">
        <p14:creationId xmlns:p14="http://schemas.microsoft.com/office/powerpoint/2010/main" val="24917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Гурав : Баримт бичиг судлах арга </a:t>
            </a:r>
            <a:endParaRPr lang="en-US" dirty="0"/>
          </a:p>
        </p:txBody>
      </p:sp>
      <p:sp>
        <p:nvSpPr>
          <p:cNvPr id="3" name="Content Placeholder 2"/>
          <p:cNvSpPr>
            <a:spLocks noGrp="1"/>
          </p:cNvSpPr>
          <p:nvPr>
            <p:ph idx="1"/>
          </p:nvPr>
        </p:nvSpPr>
        <p:spPr/>
        <p:txBody>
          <a:bodyPr>
            <a:normAutofit fontScale="85000" lnSpcReduction="20000"/>
          </a:bodyPr>
          <a:lstStyle/>
          <a:p>
            <a:r>
              <a:rPr lang="mn-MN" dirty="0"/>
              <a:t>2014 онд газар эзэмшихээр өргөдөлөө ирүүлсэн 82 хүний өргөдлыг хүлээн авч </a:t>
            </a:r>
            <a:r>
              <a:rPr lang="mn-MN" dirty="0"/>
              <a:t>З</a:t>
            </a:r>
            <a:r>
              <a:rPr lang="mn-MN" dirty="0" smtClean="0"/>
              <a:t>асаг </a:t>
            </a:r>
            <a:r>
              <a:rPr lang="mn-MN" dirty="0"/>
              <a:t>даргын 2013.03.04-ны өдрийн 09- тоот захирамжаар 46 хүнд 3,2 га газар, Засаг даргын 2014.03.18-ны өдрийн 12 тоот захирамжаар 36 хүнд 2,52га газар эзэмшүүлхээр гэрчилгээ олгогдсон.</a:t>
            </a:r>
          </a:p>
          <a:p>
            <a:r>
              <a:rPr lang="mn-MN" dirty="0"/>
              <a:t> Газар эзэмших эрхээ бусдад шилжүүлэхээр өргөдөлөө ирүүлсэн 18 хүний өргөдлыг хүлээн авч 2014.02.14 –ны 08-р захирамжаар хуулийн дагуу шийдвэрлэн шилжүүлэсэн байна. </a:t>
            </a:r>
            <a:endParaRPr lang="mn-MN" dirty="0" smtClean="0"/>
          </a:p>
          <a:p>
            <a:r>
              <a:rPr lang="mn-MN" dirty="0" smtClean="0"/>
              <a:t>БИНХ-д оролцож газрын хууль, эрх зүйн мэдлэг олгож давхардсан тоогоор 2438 иргэнд хүрч ажилсан байна.</a:t>
            </a:r>
            <a:endParaRPr lang="mn-MN" dirty="0"/>
          </a:p>
          <a:p>
            <a:endParaRPr lang="en-US" dirty="0"/>
          </a:p>
        </p:txBody>
      </p:sp>
    </p:spTree>
    <p:extLst>
      <p:ext uri="{BB962C8B-B14F-4D97-AF65-F5344CB8AC3E}">
        <p14:creationId xmlns:p14="http://schemas.microsoft.com/office/powerpoint/2010/main" val="160230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Хүндрэл бэрхшээл </a:t>
            </a:r>
            <a:endParaRPr lang="en-US" dirty="0"/>
          </a:p>
        </p:txBody>
      </p:sp>
      <p:sp>
        <p:nvSpPr>
          <p:cNvPr id="3" name="Content Placeholder 2"/>
          <p:cNvSpPr>
            <a:spLocks noGrp="1"/>
          </p:cNvSpPr>
          <p:nvPr>
            <p:ph idx="1"/>
          </p:nvPr>
        </p:nvSpPr>
        <p:spPr/>
        <p:txBody>
          <a:bodyPr/>
          <a:lstStyle/>
          <a:p>
            <a:r>
              <a:rPr lang="mn-MN" dirty="0" smtClean="0"/>
              <a:t>Унаа , санхүүгийн асуудлаас болж хөдөө явж маргаан шийдвэрлэх ажил зарим үед хугцаандаа багтдаггүй.</a:t>
            </a:r>
          </a:p>
          <a:p>
            <a:r>
              <a:rPr lang="mn-MN" dirty="0" smtClean="0"/>
              <a:t>Өөрийн нөөц боломжиндоо тулгуурлан асуудлыг шийдвэрлэж байна.</a:t>
            </a:r>
          </a:p>
          <a:p>
            <a:endParaRPr lang="en-US" dirty="0"/>
          </a:p>
        </p:txBody>
      </p:sp>
    </p:spTree>
    <p:extLst>
      <p:ext uri="{BB962C8B-B14F-4D97-AF65-F5344CB8AC3E}">
        <p14:creationId xmlns:p14="http://schemas.microsoft.com/office/powerpoint/2010/main" val="3287265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2800" dirty="0"/>
              <a:t>ЕБСургуулийн  “ Үдийн цай” хөтөлбөрт  хийсэн мониторинг судалгааны хүрээнд гаргасан зөвлөмжийн хэрэгжилтын </a:t>
            </a:r>
            <a:r>
              <a:rPr lang="mn-MN" sz="2800" dirty="0" smtClean="0"/>
              <a:t>явц</a:t>
            </a:r>
            <a:endParaRPr lang="en-US" sz="2800" dirty="0"/>
          </a:p>
        </p:txBody>
      </p:sp>
      <p:pic>
        <p:nvPicPr>
          <p:cNvPr id="6146" name="Picture 2" descr="D:\chimgee\мониторинг зураг\102PHOTO\SAM_281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10519"/>
            <a:ext cx="7924800" cy="494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5849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rmAutofit fontScale="90000"/>
          </a:bodyPr>
          <a:lstStyle/>
          <a:p>
            <a:r>
              <a:rPr lang="mn-MN" dirty="0"/>
              <a:t> 	</a:t>
            </a:r>
            <a:r>
              <a:rPr lang="mn-MN" sz="2200" dirty="0"/>
              <a:t>Үдийн цай хөтөлбөрийн хэрэгжилтийн талаар сургууль эцэг эхэд улирал тутам тайлагнаж, эцэг эхийн санал бодлыг сонсож, үйл ажиллагаандаа тусагдаг болсон </a:t>
            </a:r>
            <a:endParaRPr lang="en-US" sz="2200" dirty="0">
              <a:latin typeface="Arial Mon" panose="020B0500000000000000" pitchFamily="34" charset="0"/>
            </a:endParaRPr>
          </a:p>
        </p:txBody>
      </p:sp>
      <p:pic>
        <p:nvPicPr>
          <p:cNvPr id="4" name="Content Placeholder 3" descr="D:\chimgee\zurag\SAM_075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8153400" cy="3992563"/>
          </a:xfrm>
          <a:prstGeom prst="rect">
            <a:avLst/>
          </a:prstGeom>
          <a:noFill/>
          <a:ln>
            <a:noFill/>
          </a:ln>
        </p:spPr>
      </p:pic>
    </p:spTree>
    <p:extLst>
      <p:ext uri="{BB962C8B-B14F-4D97-AF65-F5344CB8AC3E}">
        <p14:creationId xmlns:p14="http://schemas.microsoft.com/office/powerpoint/2010/main" val="190118377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t>Мэдээллийн самбар  байнгын мэдээлэлээр шинчлэгддэг болсон </a:t>
            </a:r>
            <a:endParaRPr lang="en-US" dirty="0"/>
          </a:p>
        </p:txBody>
      </p:sp>
      <p:pic>
        <p:nvPicPr>
          <p:cNvPr id="4" name="Content Placeholder 3" descr="D:\chimgee\мониторинг зураг\102PHOTO\SAM_279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46238"/>
            <a:ext cx="7391399" cy="5059362"/>
          </a:xfrm>
          <a:prstGeom prst="rect">
            <a:avLst/>
          </a:prstGeom>
          <a:noFill/>
          <a:ln>
            <a:noFill/>
          </a:ln>
        </p:spPr>
      </p:pic>
    </p:spTree>
    <p:extLst>
      <p:ext uri="{BB962C8B-B14F-4D97-AF65-F5344CB8AC3E}">
        <p14:creationId xmlns:p14="http://schemas.microsoft.com/office/powerpoint/2010/main" val="108401911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 	</a:t>
            </a:r>
            <a:r>
              <a:rPr lang="mn-MN" sz="3100" dirty="0" smtClean="0"/>
              <a:t>Хүүхдийн ариун цэвэрт түлхүү </a:t>
            </a:r>
            <a:r>
              <a:rPr lang="mn-MN" sz="3100" dirty="0"/>
              <a:t>анхаарч байнга гар ариутгах шингэнээр ариутгаж,  гар угаах дадалд сургаж байна.</a:t>
            </a:r>
            <a:endParaRPr lang="en-US" sz="3100" dirty="0">
              <a:latin typeface="Arial Mon" panose="020B0500000000000000" pitchFamily="34" charset="0"/>
            </a:endParaRPr>
          </a:p>
        </p:txBody>
      </p:sp>
      <p:pic>
        <p:nvPicPr>
          <p:cNvPr id="6" name="Content Placeholder 5" descr="D:\chimgee\мониторинг зураг\102PHOTO\SAM_2810.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33600"/>
            <a:ext cx="4038600" cy="3581400"/>
          </a:xfrm>
          <a:prstGeom prst="rect">
            <a:avLst/>
          </a:prstGeom>
          <a:noFill/>
          <a:ln>
            <a:noFill/>
          </a:ln>
        </p:spPr>
      </p:pic>
      <p:pic>
        <p:nvPicPr>
          <p:cNvPr id="7" name="Content Placeholder 6" descr="D:\chimgee\мониторинг зураг\102PHOTO\SAM_2812.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133600"/>
            <a:ext cx="4038600" cy="3581400"/>
          </a:xfrm>
          <a:prstGeom prst="rect">
            <a:avLst/>
          </a:prstGeom>
          <a:noFill/>
          <a:ln>
            <a:noFill/>
          </a:ln>
        </p:spPr>
      </p:pic>
    </p:spTree>
    <p:extLst>
      <p:ext uri="{BB962C8B-B14F-4D97-AF65-F5344CB8AC3E}">
        <p14:creationId xmlns:p14="http://schemas.microsoft.com/office/powerpoint/2010/main" val="40419456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mn-MN" dirty="0"/>
              <a:t> 	</a:t>
            </a:r>
            <a:endParaRPr lang="en-US" sz="3100" dirty="0">
              <a:latin typeface="Arial Mon" panose="020B0500000000000000" pitchFamily="34" charset="0"/>
            </a:endParaRPr>
          </a:p>
        </p:txBody>
      </p:sp>
      <p:sp>
        <p:nvSpPr>
          <p:cNvPr id="8" name="Rectangle 7"/>
          <p:cNvSpPr/>
          <p:nvPr/>
        </p:nvSpPr>
        <p:spPr>
          <a:xfrm>
            <a:off x="533400" y="685800"/>
            <a:ext cx="7924800" cy="1200329"/>
          </a:xfrm>
          <a:prstGeom prst="rect">
            <a:avLst/>
          </a:prstGeom>
        </p:spPr>
        <p:txBody>
          <a:bodyPr wrap="square">
            <a:spAutoFit/>
          </a:bodyPr>
          <a:lstStyle/>
          <a:p>
            <a:pPr marL="285750" indent="-285750">
              <a:buFont typeface="Wingdings" panose="05000000000000000000" pitchFamily="2" charset="2"/>
              <a:buChar char="v"/>
            </a:pPr>
            <a:r>
              <a:rPr lang="mn-MN" dirty="0"/>
              <a:t> 	Шинээр сургууль барихад ирэх оны төсөвт байрны асуудлыг шийдвэрлэсэн байна. </a:t>
            </a:r>
            <a:endParaRPr lang="mn-MN" dirty="0" smtClean="0"/>
          </a:p>
          <a:p>
            <a:endParaRPr lang="mn-MN" dirty="0"/>
          </a:p>
          <a:p>
            <a:pPr marL="285750" indent="-285750">
              <a:buFont typeface="Wingdings" panose="05000000000000000000" pitchFamily="2" charset="2"/>
              <a:buChar char="v"/>
            </a:pPr>
            <a:endParaRPr lang="en-US" dirty="0"/>
          </a:p>
        </p:txBody>
      </p:sp>
      <p:sp>
        <p:nvSpPr>
          <p:cNvPr id="9" name="Rectangle 8"/>
          <p:cNvSpPr/>
          <p:nvPr/>
        </p:nvSpPr>
        <p:spPr>
          <a:xfrm>
            <a:off x="685800" y="1524000"/>
            <a:ext cx="7391400" cy="1477328"/>
          </a:xfrm>
          <a:prstGeom prst="rect">
            <a:avLst/>
          </a:prstGeom>
        </p:spPr>
        <p:txBody>
          <a:bodyPr wrap="square">
            <a:spAutoFit/>
          </a:bodyPr>
          <a:lstStyle/>
          <a:p>
            <a:pPr marL="285750" indent="-285750">
              <a:buFont typeface="Wingdings" panose="05000000000000000000" pitchFamily="2" charset="2"/>
              <a:buChar char="v"/>
            </a:pPr>
            <a:r>
              <a:rPr lang="mn-MN" dirty="0"/>
              <a:t>7 хоног бүрийн цэс шинчлэгдэж халуун чацаргана, зөөлөн боов зэргээр үйлчилж </a:t>
            </a:r>
            <a:r>
              <a:rPr lang="mn-MN" dirty="0" smtClean="0"/>
              <a:t>байна</a:t>
            </a:r>
          </a:p>
          <a:p>
            <a:pPr marL="285750" indent="-285750">
              <a:buFont typeface="Wingdings" panose="05000000000000000000" pitchFamily="2" charset="2"/>
              <a:buChar char="v"/>
            </a:pPr>
            <a:endParaRPr lang="mn-MN" dirty="0"/>
          </a:p>
          <a:p>
            <a:endParaRPr lang="mn-MN" dirty="0" smtClean="0"/>
          </a:p>
          <a:p>
            <a:pPr marL="285750" indent="-285750">
              <a:buFont typeface="Wingdings" panose="05000000000000000000" pitchFamily="2" charset="2"/>
              <a:buChar char="v"/>
            </a:pPr>
            <a:endParaRPr lang="en-US" dirty="0"/>
          </a:p>
        </p:txBody>
      </p:sp>
      <p:pic>
        <p:nvPicPr>
          <p:cNvPr id="12" name="Content Placeholder 11" descr="D:\chimgee\мониторинг зураг\102PHOTO\SAM_2806.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38400"/>
            <a:ext cx="4038600" cy="3810000"/>
          </a:xfrm>
          <a:prstGeom prst="rect">
            <a:avLst/>
          </a:prstGeom>
          <a:noFill/>
          <a:ln>
            <a:noFill/>
          </a:ln>
        </p:spPr>
      </p:pic>
      <p:pic>
        <p:nvPicPr>
          <p:cNvPr id="13" name="Content Placeholder 12" descr="D:\chimgee\мониторинг зураг\102PHOTO\SAM_2798.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1752600"/>
            <a:ext cx="3962399" cy="3810000"/>
          </a:xfrm>
          <a:prstGeom prst="rect">
            <a:avLst/>
          </a:prstGeom>
          <a:noFill/>
          <a:ln>
            <a:noFill/>
          </a:ln>
        </p:spPr>
      </p:pic>
    </p:spTree>
    <p:extLst>
      <p:ext uri="{BB962C8B-B14F-4D97-AF65-F5344CB8AC3E}">
        <p14:creationId xmlns:p14="http://schemas.microsoft.com/office/powerpoint/2010/main" val="32388541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t> 	</a:t>
            </a:r>
            <a:r>
              <a:rPr lang="mn-MN" sz="3100" dirty="0"/>
              <a:t>Эцэг эхийн хяналтын комсс дахин байгуулагдан байнгын үйл ажилагаатай ажиллаж байна. </a:t>
            </a:r>
            <a:endParaRPr lang="en-US" sz="31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descr="D:\chimgee\мониторинг зураг\102PHOTO\SAM_2822.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001000" cy="4495800"/>
          </a:xfrm>
          <a:prstGeom prst="rect">
            <a:avLst/>
          </a:prstGeom>
          <a:noFill/>
          <a:ln>
            <a:noFill/>
          </a:ln>
        </p:spPr>
      </p:pic>
    </p:spTree>
    <p:extLst>
      <p:ext uri="{BB962C8B-B14F-4D97-AF65-F5344CB8AC3E}">
        <p14:creationId xmlns:p14="http://schemas.microsoft.com/office/powerpoint/2010/main" val="4145879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Талархал </a:t>
            </a:r>
            <a:endParaRPr lang="en-US" dirty="0"/>
          </a:p>
        </p:txBody>
      </p:sp>
      <p:sp>
        <p:nvSpPr>
          <p:cNvPr id="3" name="Content Placeholder 2"/>
          <p:cNvSpPr>
            <a:spLocks noGrp="1"/>
          </p:cNvSpPr>
          <p:nvPr>
            <p:ph idx="1"/>
          </p:nvPr>
        </p:nvSpPr>
        <p:spPr/>
        <p:txBody>
          <a:bodyPr/>
          <a:lstStyle/>
          <a:p>
            <a:r>
              <a:rPr lang="mn-MN" dirty="0" smtClean="0"/>
              <a:t>Энэхүү судалгааг хийж гүйцэтгэхэд хамтран ажилсан</a:t>
            </a:r>
            <a:r>
              <a:rPr lang="en-US" dirty="0" smtClean="0"/>
              <a:t> </a:t>
            </a:r>
            <a:r>
              <a:rPr lang="mn-MN" dirty="0" smtClean="0"/>
              <a:t>сумын нийт иргэд  </a:t>
            </a:r>
            <a:r>
              <a:rPr lang="mn-MN" dirty="0"/>
              <a:t>болон </a:t>
            </a:r>
            <a:r>
              <a:rPr lang="mn-MN" dirty="0" smtClean="0"/>
              <a:t>төрийн байгууллагын хамт олонд гүн </a:t>
            </a:r>
            <a:r>
              <a:rPr lang="mn-MN" dirty="0"/>
              <a:t>талархал илэрхийлье.</a:t>
            </a:r>
          </a:p>
          <a:p>
            <a:endParaRPr lang="en-US" dirty="0"/>
          </a:p>
        </p:txBody>
      </p:sp>
    </p:spTree>
    <p:extLst>
      <p:ext uri="{BB962C8B-B14F-4D97-AF65-F5344CB8AC3E}">
        <p14:creationId xmlns:p14="http://schemas.microsoft.com/office/powerpoint/2010/main" val="147652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mn-MN" sz="2800" dirty="0" smtClean="0"/>
              <a:t>Тулгамдаж буй хүндрэл бэрхшээл</a:t>
            </a:r>
            <a:endParaRPr lang="mn-MN" sz="2800" dirty="0"/>
          </a:p>
        </p:txBody>
      </p:sp>
      <p:sp>
        <p:nvSpPr>
          <p:cNvPr id="2" name="Content Placeholder 1"/>
          <p:cNvSpPr>
            <a:spLocks noGrp="1"/>
          </p:cNvSpPr>
          <p:nvPr>
            <p:ph idx="1"/>
          </p:nvPr>
        </p:nvSpPr>
        <p:spPr/>
        <p:txBody>
          <a:bodyPr>
            <a:normAutofit fontScale="92500" lnSpcReduction="20000"/>
          </a:bodyPr>
          <a:lstStyle/>
          <a:p>
            <a:pPr marL="0" indent="0">
              <a:buNone/>
            </a:pPr>
            <a:r>
              <a:rPr lang="mn-MN" dirty="0"/>
              <a:t/>
            </a:r>
            <a:br>
              <a:rPr lang="mn-MN" dirty="0"/>
            </a:br>
            <a:r>
              <a:rPr lang="mn-MN" dirty="0"/>
              <a:t>	Орон байрны хангамж муугаас бараа бүтээгдэхүүний  хадгалалтын горим алдагддаг байдал хэвээрээ байна.</a:t>
            </a:r>
            <a:br>
              <a:rPr lang="mn-MN" dirty="0"/>
            </a:br>
            <a:r>
              <a:rPr lang="mn-MN" dirty="0"/>
              <a:t>	Өөрсдийн орон нутгаас бүтээгдэхүүн нийлүүлэх боломжгүй.Учир нь суманд буй нарийн боовны  цех чанарын шаардлага хангадаггүй, бүтээгдэхүүний тоо цөөн.</a:t>
            </a:r>
            <a:br>
              <a:rPr lang="mn-MN" dirty="0"/>
            </a:br>
            <a:r>
              <a:rPr lang="mn-MN" dirty="0" smtClean="0"/>
              <a:t>	Үдийн цай хэрэгжүүлэгч нь гэрээт ажилтан, цалин бага, орон байрны асуудал хүндрэлтэй </a:t>
            </a:r>
            <a:r>
              <a:rPr lang="mn-MN" dirty="0"/>
              <a:t/>
            </a:r>
            <a:br>
              <a:rPr lang="mn-MN" dirty="0"/>
            </a:br>
            <a:endParaRPr lang="en-US" dirty="0"/>
          </a:p>
        </p:txBody>
      </p:sp>
    </p:spTree>
    <p:extLst>
      <p:ext uri="{BB962C8B-B14F-4D97-AF65-F5344CB8AC3E}">
        <p14:creationId xmlns:p14="http://schemas.microsoft.com/office/powerpoint/2010/main" val="3486203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Дүгнэлт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mn-MN" dirty="0" smtClean="0"/>
              <a:t>Баян-өлгий аймгийн Буянт суманд “</a:t>
            </a:r>
            <a:r>
              <a:rPr lang="mn-MN" dirty="0" smtClean="0">
                <a:latin typeface="Calibri"/>
                <a:ea typeface="Calibri"/>
                <a:cs typeface="Times New Roman"/>
              </a:rPr>
              <a:t>Глоб </a:t>
            </a:r>
            <a:r>
              <a:rPr lang="mn-MN" dirty="0">
                <a:latin typeface="Calibri"/>
                <a:ea typeface="Calibri"/>
                <a:cs typeface="Times New Roman"/>
              </a:rPr>
              <a:t>интернэшнл төв </a:t>
            </a:r>
            <a:r>
              <a:rPr lang="mn-MN" dirty="0" smtClean="0"/>
              <a:t>“ТББ-аас хэрэгжүүлсэн “Мэдээлэл авах эрх ба иргэдийн хяналт” судалгааны ажил амжилттай хэрэгжилээ.судалгааны үр дүнд ямар нэгэн байгуулагын хэрэгжүүлж буй үйл ажиллагаа,  иргэнд үйлчилж буй үйлчилгээний чанар хүртээмжийг илүү сайжируулах зорилогтой юм.энэхүү судалгааны багт үйлчилгээ хүртэгч иргэдийн төлөөлөл ажилсан болно.</a:t>
            </a:r>
          </a:p>
          <a:p>
            <a:pPr marL="0" indent="0">
              <a:buNone/>
            </a:pPr>
            <a:r>
              <a:rPr lang="mn-MN" dirty="0" smtClean="0"/>
              <a:t>Судалгаа хяналт хийсэнээр төрийн үйлчилгээ тодорхой хэмжээнд сайжирсан байгаа нь илхэн харагдаж байна.</a:t>
            </a:r>
            <a:endParaRPr lang="en-US" dirty="0"/>
          </a:p>
        </p:txBody>
      </p:sp>
    </p:spTree>
    <p:extLst>
      <p:ext uri="{BB962C8B-B14F-4D97-AF65-F5344CB8AC3E}">
        <p14:creationId xmlns:p14="http://schemas.microsoft.com/office/powerpoint/2010/main" val="3944360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lnSpc>
                <a:spcPct val="115000"/>
              </a:lnSpc>
              <a:buNone/>
              <a:tabLst>
                <a:tab pos="884555" algn="l"/>
              </a:tabLst>
            </a:pPr>
            <a:endParaRPr lang="en-US" dirty="0">
              <a:latin typeface="Calibri"/>
              <a:ea typeface="Calibri"/>
              <a:cs typeface="Times New Roman"/>
            </a:endParaRPr>
          </a:p>
          <a:p>
            <a:pPr marL="342900" lvl="0" indent="-342900">
              <a:lnSpc>
                <a:spcPct val="115000"/>
              </a:lnSpc>
              <a:buFont typeface="Times New Roman"/>
              <a:buChar char="-"/>
              <a:tabLst>
                <a:tab pos="884555" algn="l"/>
              </a:tabLst>
            </a:pPr>
            <a:r>
              <a:rPr lang="mn-MN" dirty="0">
                <a:latin typeface="Calibri"/>
                <a:ea typeface="Calibri"/>
                <a:cs typeface="Times New Roman"/>
              </a:rPr>
              <a:t>“Глоб интернэшнл төв” ТББ-ын мониторинг хэрхэн хийх тухай сургалтын гарын авлага</a:t>
            </a:r>
            <a:endParaRPr lang="en-US" dirty="0">
              <a:latin typeface="Calibri"/>
              <a:ea typeface="Calibri"/>
              <a:cs typeface="Times New Roman"/>
            </a:endParaRPr>
          </a:p>
          <a:p>
            <a:pPr marL="342900" lvl="0" indent="-342900">
              <a:lnSpc>
                <a:spcPct val="115000"/>
              </a:lnSpc>
              <a:buFont typeface="Times New Roman"/>
              <a:buChar char="-"/>
              <a:tabLst>
                <a:tab pos="884555" algn="l"/>
              </a:tabLst>
            </a:pPr>
            <a:r>
              <a:rPr lang="mn-MN" dirty="0">
                <a:latin typeface="Calibri"/>
                <a:ea typeface="Calibri"/>
                <a:cs typeface="Times New Roman"/>
              </a:rPr>
              <a:t>“Судалгааны арга зүй” гарын </a:t>
            </a:r>
            <a:r>
              <a:rPr lang="mn-MN" dirty="0" smtClean="0">
                <a:latin typeface="Calibri"/>
                <a:ea typeface="Calibri"/>
                <a:cs typeface="Times New Roman"/>
              </a:rPr>
              <a:t>авлага 2013он</a:t>
            </a:r>
          </a:p>
          <a:p>
            <a:pPr lvl="0">
              <a:lnSpc>
                <a:spcPct val="115000"/>
              </a:lnSpc>
              <a:buFont typeface="Wingdings" panose="05000000000000000000" pitchFamily="2" charset="2"/>
              <a:buChar char="§"/>
              <a:tabLst>
                <a:tab pos="884555" algn="l"/>
              </a:tabLst>
            </a:pPr>
            <a:endParaRPr lang="en-US" dirty="0">
              <a:latin typeface="Calibri"/>
              <a:ea typeface="Calibri"/>
              <a:cs typeface="Times New Roman"/>
            </a:endParaRPr>
          </a:p>
          <a:p>
            <a:endParaRPr lang="en-US" dirty="0"/>
          </a:p>
        </p:txBody>
      </p:sp>
    </p:spTree>
    <p:extLst>
      <p:ext uri="{BB962C8B-B14F-4D97-AF65-F5344CB8AC3E}">
        <p14:creationId xmlns:p14="http://schemas.microsoft.com/office/powerpoint/2010/main" val="1842987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mn-MN" sz="6000" dirty="0" smtClean="0"/>
              <a:t>Анхаарал тавьсанд баярлалаа</a:t>
            </a:r>
            <a:endParaRPr lang="en-US" sz="6000" dirty="0"/>
          </a:p>
        </p:txBody>
      </p:sp>
    </p:spTree>
    <p:extLst>
      <p:ext uri="{BB962C8B-B14F-4D97-AF65-F5344CB8AC3E}">
        <p14:creationId xmlns:p14="http://schemas.microsoft.com/office/powerpoint/2010/main" val="30693665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 y="1066800"/>
            <a:ext cx="8183880" cy="3581400"/>
          </a:xfrm>
        </p:spPr>
        <p:txBody>
          <a:bodyPr>
            <a:noAutofit/>
          </a:bodyPr>
          <a:lstStyle/>
          <a:p>
            <a:r>
              <a:rPr lang="mn-MN" sz="2800" dirty="0" smtClean="0">
                <a:latin typeface="+mn-lt"/>
              </a:rPr>
              <a:t>Тус </a:t>
            </a:r>
            <a:r>
              <a:rPr lang="mn-MN" sz="2800" dirty="0">
                <a:latin typeface="+mn-lt"/>
              </a:rPr>
              <a:t>суманд 2013-2014 оны хооронд сумын газрын даамалын үйл ажиллагаанд болон ЕБС-ын </a:t>
            </a:r>
            <a:r>
              <a:rPr lang="mn-MN" sz="2800" dirty="0" smtClean="0">
                <a:latin typeface="+mn-lt"/>
              </a:rPr>
              <a:t>“Үдийн цай” </a:t>
            </a:r>
            <a:r>
              <a:rPr lang="mn-MN" sz="2800" dirty="0">
                <a:latin typeface="+mn-lt"/>
              </a:rPr>
              <a:t>хөтөлбөрүүдэд мониторинг судалгаа хийж тус бүрд нь тодорхой хэдэн зөвлөмж боловсруулан хүргүүлсэн болно.</a:t>
            </a:r>
            <a:endParaRPr lang="en-US" sz="2800" dirty="0">
              <a:latin typeface="+mn-lt"/>
            </a:endParaRPr>
          </a:p>
        </p:txBody>
      </p:sp>
    </p:spTree>
    <p:extLst>
      <p:ext uri="{BB962C8B-B14F-4D97-AF65-F5344CB8AC3E}">
        <p14:creationId xmlns:p14="http://schemas.microsoft.com/office/powerpoint/2010/main" val="416893640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604" y="1143000"/>
            <a:ext cx="8334103"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7931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0"/>
            <a:ext cx="8077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831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79733"/>
            <a:ext cx="8153400" cy="474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mn-MN" dirty="0" smtClean="0"/>
              <a:t>Судалгааны арга </a:t>
            </a:r>
            <a:endParaRPr lang="en-US" dirty="0"/>
          </a:p>
        </p:txBody>
      </p:sp>
    </p:spTree>
    <p:extLst>
      <p:ext uri="{BB962C8B-B14F-4D97-AF65-F5344CB8AC3E}">
        <p14:creationId xmlns:p14="http://schemas.microsoft.com/office/powerpoint/2010/main" val="25955286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1000"/>
              </a:spcAft>
            </a:pPr>
            <a:r>
              <a:rPr lang="mn-MN" sz="4800" dirty="0">
                <a:effectLst/>
                <a:latin typeface="Times New Roman"/>
                <a:ea typeface="Calibri"/>
                <a:cs typeface="Times New Roman"/>
              </a:rPr>
              <a:t>Нэг: Ажиглалтын арга </a:t>
            </a:r>
            <a:endParaRPr lang="en-US" sz="4400" dirty="0">
              <a:effectLst/>
              <a:latin typeface="Calibri"/>
              <a:ea typeface="Calibri"/>
              <a:cs typeface="Times New Roman"/>
            </a:endParaRPr>
          </a:p>
        </p:txBody>
      </p:sp>
      <p:sp>
        <p:nvSpPr>
          <p:cNvPr id="3" name="Content Placeholder 2"/>
          <p:cNvSpPr>
            <a:spLocks noGrp="1"/>
          </p:cNvSpPr>
          <p:nvPr>
            <p:ph idx="1"/>
          </p:nvPr>
        </p:nvSpPr>
        <p:spPr/>
        <p:txBody>
          <a:bodyPr>
            <a:normAutofit fontScale="92500" lnSpcReduction="20000"/>
          </a:bodyPr>
          <a:lstStyle/>
          <a:p>
            <a:pPr marL="0" indent="0">
              <a:buNone/>
            </a:pPr>
            <a:r>
              <a:rPr lang="mn-MN" dirty="0" smtClean="0"/>
              <a:t> </a:t>
            </a:r>
            <a:endParaRPr lang="mn-MN" dirty="0"/>
          </a:p>
          <a:p>
            <a:r>
              <a:rPr lang="mn-MN" dirty="0"/>
              <a:t>	Иргэдэд газрын тухай хууль тогтоомжыг байнга багуудын хуралд танилцуулж сурталчилдаг </a:t>
            </a:r>
          </a:p>
          <a:p>
            <a:r>
              <a:rPr lang="mn-MN" dirty="0" smtClean="0"/>
              <a:t>Иргэдэд </a:t>
            </a:r>
            <a:r>
              <a:rPr lang="mn-MN" dirty="0"/>
              <a:t>танилцуулах </a:t>
            </a:r>
            <a:r>
              <a:rPr lang="mn-MN" dirty="0" smtClean="0"/>
              <a:t>шаардлагатай  </a:t>
            </a:r>
            <a:r>
              <a:rPr lang="mn-MN" dirty="0"/>
              <a:t>захирамжуудыг тухай бүрд нь хурал цуглаанд тайлагнадаг болсон </a:t>
            </a:r>
          </a:p>
          <a:p>
            <a:r>
              <a:rPr lang="mn-MN" dirty="0"/>
              <a:t>	Хуулийн хугацаанд иргэдийн өргөдөл гомдлын хариуг өгч, иргэд хүссэн үедээ шаардлагтай мэдээллээ амаар болон бичгээр тогтмол авч байна.</a:t>
            </a:r>
          </a:p>
          <a:p>
            <a:endParaRPr lang="en-US" dirty="0"/>
          </a:p>
        </p:txBody>
      </p:sp>
    </p:spTree>
    <p:extLst>
      <p:ext uri="{BB962C8B-B14F-4D97-AF65-F5344CB8AC3E}">
        <p14:creationId xmlns:p14="http://schemas.microsoft.com/office/powerpoint/2010/main" val="315461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chimgee\мониторинг зураг\102PHOTO\SAM_282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3" y="1524000"/>
            <a:ext cx="8046154" cy="4648200"/>
          </a:xfrm>
          <a:prstGeom prst="rect">
            <a:avLst/>
          </a:prstGeom>
          <a:noFill/>
          <a:ln>
            <a:noFill/>
          </a:ln>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
            <a:ext cx="8153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123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t>•	</a:t>
            </a:r>
            <a:r>
              <a:rPr lang="mn-MN" sz="3100" dirty="0"/>
              <a:t>Сумын нэгдсэн кдастрын том зураг байршуулсан, байнгын ажиллагаатай шинчлэгдэж байдаг.</a:t>
            </a:r>
            <a:endParaRPr lang="en-US" sz="31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96722"/>
            <a:ext cx="8458200" cy="498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9869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203</TotalTime>
  <Words>387</Words>
  <Application>Microsoft Office PowerPoint</Application>
  <PresentationFormat>On-screen Show (4:3)</PresentationFormat>
  <Paragraphs>40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Foundry</vt:lpstr>
      <vt:lpstr>                Баян өлгий аймгийн Буянт суманд хийсэн мониторинг судалгааны хүрээнд гаргасан зөвлөмжийн хэрэгжилтэнд хийсэн иргэний оролцоо ба хяналт  судалгааны тайлан </vt:lpstr>
      <vt:lpstr>Талархал </vt:lpstr>
      <vt:lpstr>Тус суманд 2013-2014 оны хооронд сумын газрын даамалын үйл ажиллагаанд болон ЕБС-ын “Үдийн цай” хөтөлбөрүүдэд мониторинг судалгаа хийж тус бүрд нь тодорхой хэдэн зөвлөмж боловсруулан хүргүүлсэн болно.</vt:lpstr>
      <vt:lpstr>PowerPoint Presentation</vt:lpstr>
      <vt:lpstr>PowerPoint Presentation</vt:lpstr>
      <vt:lpstr>Судалгааны арга </vt:lpstr>
      <vt:lpstr>Нэг: Ажиглалтын арга </vt:lpstr>
      <vt:lpstr>PowerPoint Presentation</vt:lpstr>
      <vt:lpstr>• Сумын нэгдсэн кдастрын том зураг байршуулсан, байнгын ажиллагаатай шинчлэгдэж байдаг.</vt:lpstr>
      <vt:lpstr>Хоёр : Ярилцлагын арга </vt:lpstr>
      <vt:lpstr>PowerPoint Presentation</vt:lpstr>
      <vt:lpstr>Гурав : Баримт бичиг судлах арга </vt:lpstr>
      <vt:lpstr>Хүндрэл бэрхшээл </vt:lpstr>
      <vt:lpstr>ЕБСургуулийн  “ Үдийн цай” хөтөлбөрт  хийсэн мониторинг судалгааны хүрээнд гаргасан зөвлөмжийн хэрэгжилтын явц</vt:lpstr>
      <vt:lpstr>  Үдийн цай хөтөлбөрийн хэрэгжилтийн талаар сургууль эцэг эхэд улирал тутам тайлагнаж, эцэг эхийн санал бодлыг сонсож, үйл ажиллагаандаа тусагдаг болсон </vt:lpstr>
      <vt:lpstr>Мэдээллийн самбар  байнгын мэдээлэлээр шинчлэгддэг болсон </vt:lpstr>
      <vt:lpstr>  Хүүхдийн ариун цэвэрт түлхүү анхаарч байнга гар ариутгах шингэнээр ариутгаж,  гар угаах дадалд сургаж байна.</vt:lpstr>
      <vt:lpstr>  </vt:lpstr>
      <vt:lpstr>  Эцэг эхийн хяналтын комсс дахин байгуулагдан байнгын үйл ажилагаатай ажиллаж байна. </vt:lpstr>
      <vt:lpstr>Тулгамдаж буй хүндрэл бэрхшээл</vt:lpstr>
      <vt:lpstr>Дүгнэлт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Баян өлгий аймгийн Буянт суманд хийсэн мониторинг судалгааны хүрээнд гаргасан зөвлөмжийн хэрэгжилтэнд хийсэн тандалт  судалгааны тайлан </dc:title>
  <dc:creator>user</dc:creator>
  <cp:lastModifiedBy>user</cp:lastModifiedBy>
  <cp:revision>21</cp:revision>
  <dcterms:created xsi:type="dcterms:W3CDTF">2014-12-18T13:55:29Z</dcterms:created>
  <dcterms:modified xsi:type="dcterms:W3CDTF">2014-12-19T05:24:35Z</dcterms:modified>
</cp:coreProperties>
</file>